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6" r:id="rId11"/>
    <p:sldId id="267" r:id="rId12"/>
    <p:sldId id="268" r:id="rId13"/>
    <p:sldId id="269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0858DB-EB27-4BBF-B4F1-1B5650B0AB5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72A81C-B4F9-423C-B286-A939F83B37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5;&#1088;&#1072;&#1082;&#1090;&#1080;&#1082;&#1072;_&#1096;&#1082;&#1086;&#1083;&#1072;\Discover%20the%20River%20Thames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ngland_London_ThamesView.jpg"/>
          <p:cNvPicPr>
            <a:picLocks noChangeAspect="1"/>
          </p:cNvPicPr>
          <p:nvPr/>
        </p:nvPicPr>
        <p:blipFill>
          <a:blip r:embed="rId2" cstate="print"/>
          <a:srcRect l="1844" t="3767" r="2896" b="3938"/>
          <a:stretch>
            <a:fillRect/>
          </a:stretch>
        </p:blipFill>
        <p:spPr>
          <a:xfrm>
            <a:off x="1763688" y="3501008"/>
            <a:ext cx="4071007" cy="2933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thames-river-lambeth-bridge-jpg.jpeg"/>
          <p:cNvPicPr>
            <a:picLocks noChangeAspect="1"/>
          </p:cNvPicPr>
          <p:nvPr/>
        </p:nvPicPr>
        <p:blipFill>
          <a:blip r:embed="rId3" cstate="print"/>
          <a:srcRect l="3810" t="5080" r="4749" b="6019"/>
          <a:stretch>
            <a:fillRect/>
          </a:stretch>
        </p:blipFill>
        <p:spPr>
          <a:xfrm rot="21325131">
            <a:off x="843346" y="818342"/>
            <a:ext cx="3588987" cy="2616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908720"/>
            <a:ext cx="3747192" cy="1828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Thames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2780928"/>
            <a:ext cx="3384376" cy="72008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Liquid History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6093296"/>
            <a:ext cx="334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Назарова И.М.</a:t>
            </a:r>
          </a:p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УМК «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Spotlight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8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7848872" cy="4389120"/>
          </a:xfrm>
        </p:spPr>
        <p:txBody>
          <a:bodyPr/>
          <a:lstStyle/>
          <a:p>
            <a:pPr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2. Who described the Thames as "liquid history”?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Julius Caesar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Vikings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John Burns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Charles Dickens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24712"/>
          </a:xfrm>
        </p:spPr>
        <p:txBody>
          <a:bodyPr/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H51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772816"/>
            <a:ext cx="3487860" cy="4699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2645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3. The Boat Race is held between: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Oxford and Cambridge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Rugby School and Eton College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London and Manchester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Essex and Devonshire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24712"/>
          </a:xfrm>
        </p:spPr>
        <p:txBody>
          <a:bodyPr/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boat_185791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717032"/>
            <a:ext cx="4686032" cy="2932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QABAHC9lH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60944">
            <a:off x="5258831" y="1955968"/>
            <a:ext cx="3501444" cy="2297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4. What book describes a boating holiday on the Thames?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“Our Mutual Friend” </a:t>
            </a:r>
          </a:p>
          <a:p>
            <a:pPr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(Ch. Dickens)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“The Adventures of Tom Sawyer” </a:t>
            </a:r>
          </a:p>
          <a:p>
            <a:pPr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(M. Twain)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“The </a:t>
            </a:r>
            <a:r>
              <a:rPr lang="en-US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Deerslayer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” </a:t>
            </a:r>
          </a:p>
          <a:p>
            <a:pPr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(J. F. Cooper)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“Three Men in a Boat” </a:t>
            </a:r>
          </a:p>
          <a:p>
            <a:pPr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(J. K. Jerome)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24712"/>
          </a:xfrm>
        </p:spPr>
        <p:txBody>
          <a:bodyPr/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readingcafe1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060848"/>
            <a:ext cx="2808312" cy="44712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5. How many bridges are there across the river?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40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100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150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more than 200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24712"/>
          </a:xfrm>
        </p:spPr>
        <p:txBody>
          <a:bodyPr/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river-thames-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30054">
            <a:off x="3419872" y="2420888"/>
            <a:ext cx="5227340" cy="3905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96987755.jpg"/>
          <p:cNvPicPr>
            <a:picLocks noChangeAspect="1"/>
          </p:cNvPicPr>
          <p:nvPr/>
        </p:nvPicPr>
        <p:blipFill>
          <a:blip r:embed="rId2" cstate="print"/>
          <a:srcRect l="17713" t="307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51720" y="188640"/>
            <a:ext cx="5040560" cy="280831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</a:t>
            </a:r>
            <a:b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your</a:t>
            </a:r>
            <a:b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attention!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20882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latin typeface="Century Schoolbook" pitchFamily="18" charset="0"/>
              </a:rPr>
              <a:t>	</a:t>
            </a:r>
            <a:r>
              <a:rPr lang="en-US" sz="2400" b="1" i="1" dirty="0" smtClean="0">
                <a:latin typeface="Century Schoolbook" pitchFamily="18" charset="0"/>
              </a:rPr>
              <a:t>The River Thames is perhaps best known as the river that flows through London. </a:t>
            </a:r>
            <a:endParaRPr lang="ru-RU" sz="2400" b="1" i="1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en-US" sz="2400" b="1" i="1" dirty="0" smtClean="0">
                <a:latin typeface="Century Schoolbook" pitchFamily="18" charset="0"/>
              </a:rPr>
              <a:t>It laps at the ancient walls of </a:t>
            </a:r>
            <a:r>
              <a:rPr lang="en-US" sz="2400" b="1" i="1" dirty="0" smtClean="0">
                <a:solidFill>
                  <a:srgbClr val="0070C0"/>
                </a:solidFill>
                <a:latin typeface="Century Schoolbook" pitchFamily="18" charset="0"/>
              </a:rPr>
              <a:t>the Tower of London</a:t>
            </a:r>
            <a:r>
              <a:rPr lang="en-US" sz="2400" b="1" i="1" dirty="0" smtClean="0">
                <a:latin typeface="Century Schoolbook" pitchFamily="18" charset="0"/>
              </a:rPr>
              <a:t>, flows past </a:t>
            </a:r>
            <a:r>
              <a:rPr lang="en-US" sz="2400" b="1" i="1" dirty="0" smtClean="0">
                <a:solidFill>
                  <a:srgbClr val="0070C0"/>
                </a:solidFill>
                <a:latin typeface="Century Schoolbook" pitchFamily="18" charset="0"/>
              </a:rPr>
              <a:t>the Palace of Westminster </a:t>
            </a:r>
            <a:r>
              <a:rPr lang="en-US" sz="2400" b="1" i="1" dirty="0" smtClean="0">
                <a:latin typeface="Century Schoolbook" pitchFamily="18" charset="0"/>
              </a:rPr>
              <a:t>and is spanned by </a:t>
            </a:r>
            <a:r>
              <a:rPr lang="en-US" sz="2400" b="1" i="1" dirty="0" smtClean="0">
                <a:solidFill>
                  <a:srgbClr val="0070C0"/>
                </a:solidFill>
                <a:latin typeface="Century Schoolbook" pitchFamily="18" charset="0"/>
              </a:rPr>
              <a:t>Tower Bridge</a:t>
            </a:r>
            <a:r>
              <a:rPr lang="en-US" sz="2400" b="1" i="1" dirty="0" smtClean="0">
                <a:latin typeface="Century Schoolbook" pitchFamily="18" charset="0"/>
              </a:rPr>
              <a:t>.</a:t>
            </a:r>
            <a:endParaRPr lang="ru-RU" sz="2400" b="1" i="1" dirty="0">
              <a:latin typeface="Century Schoolbook" pitchFamily="18" charset="0"/>
            </a:endParaRPr>
          </a:p>
        </p:txBody>
      </p:sp>
      <p:pic>
        <p:nvPicPr>
          <p:cNvPr id="4" name="Рисунок 3" descr="423392-6-or-13523332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780928"/>
            <a:ext cx="3829992" cy="3108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401.jpg"/>
          <p:cNvPicPr>
            <a:picLocks noChangeAspect="1"/>
          </p:cNvPicPr>
          <p:nvPr/>
        </p:nvPicPr>
        <p:blipFill>
          <a:blip r:embed="rId3" cstate="print"/>
          <a:srcRect l="6522"/>
          <a:stretch>
            <a:fillRect/>
          </a:stretch>
        </p:blipFill>
        <p:spPr>
          <a:xfrm>
            <a:off x="539552" y="2780928"/>
            <a:ext cx="3744416" cy="2960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115616" y="594928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Tower of London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602128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Tower Bridge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hames_estuary_from_hadleigh_ssforum_500_6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852936"/>
            <a:ext cx="4248777" cy="25922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40050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Stone, Thames Head, marking </a:t>
            </a:r>
          </a:p>
          <a:p>
            <a:pPr algn="ctr"/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source of the River Thames,</a:t>
            </a:r>
          </a:p>
          <a:p>
            <a:pPr algn="ctr"/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 Kemble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stonethamesheadmarkingscourceofriverthame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25376">
            <a:off x="391772" y="894229"/>
            <a:ext cx="4188041" cy="2794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292080" y="5589240"/>
            <a:ext cx="29332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Thames Estuary,</a:t>
            </a:r>
          </a:p>
          <a:p>
            <a:pPr algn="ctr"/>
            <a:r>
              <a:rPr lang="en-US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Southend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-on-Sea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7dddb8b1d4d0acd9e2c1a810691ba468_800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1676">
            <a:off x="4983924" y="860051"/>
            <a:ext cx="3664529" cy="2061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480720" cy="7806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Thames &amp; History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389120"/>
          </a:xfrm>
        </p:spPr>
        <p:txBody>
          <a:bodyPr/>
          <a:lstStyle/>
          <a:p>
            <a:r>
              <a:rPr lang="en-US" b="1" i="1" dirty="0" smtClean="0"/>
              <a:t>1929 – </a:t>
            </a:r>
            <a:r>
              <a:rPr lang="en-US" b="1" i="1" dirty="0" smtClean="0">
                <a:solidFill>
                  <a:srgbClr val="0070C0"/>
                </a:solidFill>
              </a:rPr>
              <a:t>John Burns </a:t>
            </a:r>
            <a:r>
              <a:rPr lang="en-US" b="1" i="1" dirty="0" smtClean="0"/>
              <a:t>described the Thames as </a:t>
            </a:r>
            <a:r>
              <a:rPr lang="en-US" b="1" i="1" dirty="0" smtClean="0">
                <a:solidFill>
                  <a:srgbClr val="0070C0"/>
                </a:solidFill>
              </a:rPr>
              <a:t>"liquid history”</a:t>
            </a:r>
            <a:r>
              <a:rPr lang="en-US" b="1" i="1" dirty="0" smtClean="0"/>
              <a:t>; </a:t>
            </a:r>
          </a:p>
          <a:p>
            <a:r>
              <a:rPr lang="en-US" b="1" i="1" dirty="0" smtClean="0"/>
              <a:t>54BC – </a:t>
            </a:r>
            <a:r>
              <a:rPr lang="en-US" b="1" i="1" dirty="0" smtClean="0">
                <a:solidFill>
                  <a:srgbClr val="0070C0"/>
                </a:solidFill>
              </a:rPr>
              <a:t>Julius Caesar </a:t>
            </a:r>
            <a:r>
              <a:rPr lang="en-US" b="1" i="1" dirty="0" smtClean="0"/>
              <a:t>was held up by the river;</a:t>
            </a:r>
          </a:p>
          <a:p>
            <a:r>
              <a:rPr lang="en-US" b="1" i="1" dirty="0" smtClean="0"/>
              <a:t>The Thames was used by:</a:t>
            </a:r>
          </a:p>
          <a:p>
            <a:pPr marL="540000"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0070C0"/>
                </a:solidFill>
              </a:rPr>
              <a:t>Vikings</a:t>
            </a:r>
          </a:p>
          <a:p>
            <a:pPr marL="540000"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0070C0"/>
                </a:solidFill>
              </a:rPr>
              <a:t>Pirates</a:t>
            </a:r>
          </a:p>
          <a:p>
            <a:pPr marL="540000"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0070C0"/>
                </a:solidFill>
              </a:rPr>
              <a:t>the Dutch navy</a:t>
            </a:r>
          </a:p>
          <a:p>
            <a:pPr marL="540000"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0070C0"/>
                </a:solidFill>
              </a:rPr>
              <a:t>the Luftwaffe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VIKING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068960"/>
            <a:ext cx="422447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707904" y="6309320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Vikings sail down the River Thames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71184" cy="7806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Thames &amp; Sport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4104456" cy="18002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37 rowing clubs; </a:t>
            </a:r>
            <a:endParaRPr lang="ru-RU" b="1" i="1" dirty="0" smtClean="0"/>
          </a:p>
          <a:p>
            <a:r>
              <a:rPr lang="en-US" b="1" i="1" dirty="0" smtClean="0"/>
              <a:t>the Boat Race </a:t>
            </a:r>
          </a:p>
          <a:p>
            <a:pPr>
              <a:buNone/>
            </a:pPr>
            <a:r>
              <a:rPr lang="en-US" b="1" i="1" dirty="0" smtClean="0"/>
              <a:t>(Oxford and Cambridge)</a:t>
            </a:r>
            <a:endParaRPr lang="ru-RU" b="1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1412776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/>
              <a:t>The Olympic Torch, 2012</a:t>
            </a:r>
            <a:endParaRPr lang="ru-RU" sz="2400" b="1" i="1" dirty="0"/>
          </a:p>
        </p:txBody>
      </p:sp>
      <p:pic>
        <p:nvPicPr>
          <p:cNvPr id="8" name="Рисунок 7" descr="08_inotator56.jpg"/>
          <p:cNvPicPr>
            <a:picLocks noChangeAspect="1"/>
          </p:cNvPicPr>
          <p:nvPr/>
        </p:nvPicPr>
        <p:blipFill>
          <a:blip r:embed="rId2" cstate="print"/>
          <a:srcRect l="5480" r="4110"/>
          <a:stretch>
            <a:fillRect/>
          </a:stretch>
        </p:blipFill>
        <p:spPr>
          <a:xfrm>
            <a:off x="323528" y="3429000"/>
            <a:ext cx="4752528" cy="2954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45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39923">
            <a:off x="4788024" y="2060848"/>
            <a:ext cx="3907391" cy="2198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53220-_KSIpkAhqxHsn__5MLGnSQ.jpg"/>
          <p:cNvPicPr>
            <a:picLocks noChangeAspect="1"/>
          </p:cNvPicPr>
          <p:nvPr/>
        </p:nvPicPr>
        <p:blipFill>
          <a:blip r:embed="rId4" cstate="print"/>
          <a:srcRect l="19229" r="12598"/>
          <a:stretch>
            <a:fillRect/>
          </a:stretch>
        </p:blipFill>
        <p:spPr>
          <a:xfrm>
            <a:off x="6084168" y="4221088"/>
            <a:ext cx="2232248" cy="2286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2736304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Charles Dickens </a:t>
            </a:r>
            <a:r>
              <a:rPr lang="en-US" sz="2400" b="1" i="1" dirty="0" smtClean="0"/>
              <a:t>featured the river in his book “Our Mutual Friend”;</a:t>
            </a:r>
            <a:endParaRPr lang="ru-RU" sz="2400" b="1" i="1" dirty="0" smtClean="0"/>
          </a:p>
          <a:p>
            <a:r>
              <a:rPr lang="en-US" sz="2400" b="1" i="1" dirty="0" smtClean="0">
                <a:solidFill>
                  <a:srgbClr val="0070C0"/>
                </a:solidFill>
              </a:rPr>
              <a:t>Jerome K. Jerome's </a:t>
            </a:r>
            <a:r>
              <a:rPr lang="en-US" sz="2400" b="1" i="1" dirty="0" smtClean="0"/>
              <a:t>classic book </a:t>
            </a:r>
            <a:r>
              <a:rPr lang="en-US" sz="2400" b="1" i="1" dirty="0" smtClean="0">
                <a:solidFill>
                  <a:srgbClr val="0070C0"/>
                </a:solidFill>
              </a:rPr>
              <a:t>“Three Men in a Boat”</a:t>
            </a:r>
            <a:r>
              <a:rPr lang="en-US" sz="2400" b="1" i="1" dirty="0" smtClean="0"/>
              <a:t> describes a boating holiday on the Thames;</a:t>
            </a:r>
            <a:endParaRPr lang="ru-RU" sz="2400" b="1" i="1" dirty="0" smtClean="0"/>
          </a:p>
          <a:p>
            <a:r>
              <a:rPr lang="en-US" sz="2400" b="1" i="1" dirty="0" smtClean="0"/>
              <a:t>In 2012 the Thames was used for the Queen's Diamond Jubilee celebrations.</a:t>
            </a:r>
            <a:endParaRPr lang="ru-RU" sz="2400" b="1" i="1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71184" cy="7806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Thames &amp; Culture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online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717032"/>
            <a:ext cx="3744416" cy="2811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the-barge-William-Dudley.jpg"/>
          <p:cNvPicPr>
            <a:picLocks noChangeAspect="1"/>
          </p:cNvPicPr>
          <p:nvPr/>
        </p:nvPicPr>
        <p:blipFill>
          <a:blip r:embed="rId3" cstate="print"/>
          <a:srcRect l="8277" r="15164" b="8461"/>
          <a:stretch>
            <a:fillRect/>
          </a:stretch>
        </p:blipFill>
        <p:spPr>
          <a:xfrm>
            <a:off x="755576" y="3861048"/>
            <a:ext cx="3312368" cy="2685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Facts about the Thames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2429624"/>
          </a:xfrm>
        </p:spPr>
        <p:txBody>
          <a:bodyPr/>
          <a:lstStyle/>
          <a:p>
            <a:pPr lvl="0"/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215</a:t>
            </a:r>
            <a:r>
              <a:rPr lang="en-US" b="1" i="1" dirty="0" smtClean="0">
                <a:latin typeface="Century Schoolbook" pitchFamily="18" charset="0"/>
              </a:rPr>
              <a:t> miles long;</a:t>
            </a:r>
            <a:endParaRPr lang="ru-RU" b="1" i="1" dirty="0" smtClean="0">
              <a:latin typeface="Century Schoolbook" pitchFamily="18" charset="0"/>
            </a:endParaRPr>
          </a:p>
          <a:p>
            <a:pPr lvl="0"/>
            <a:r>
              <a:rPr lang="ru-RU" b="1" i="1" dirty="0" err="1" smtClean="0">
                <a:latin typeface="Century Schoolbook" pitchFamily="18" charset="0"/>
              </a:rPr>
              <a:t>over</a:t>
            </a:r>
            <a:r>
              <a:rPr lang="ru-RU" b="1" i="1" dirty="0" smtClean="0">
                <a:latin typeface="Century Schoolbook" pitchFamily="18" charset="0"/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80</a:t>
            </a:r>
            <a:r>
              <a:rPr lang="ru-RU" b="1" i="1" dirty="0" smtClean="0">
                <a:latin typeface="Century Schoolbook" pitchFamily="18" charset="0"/>
              </a:rPr>
              <a:t> </a:t>
            </a:r>
            <a:r>
              <a:rPr lang="ru-RU" b="1" i="1" dirty="0" err="1" smtClean="0">
                <a:latin typeface="Century Schoolbook" pitchFamily="18" charset="0"/>
              </a:rPr>
              <a:t>islands</a:t>
            </a:r>
            <a:r>
              <a:rPr lang="en-US" b="1" i="1" dirty="0" smtClean="0">
                <a:latin typeface="Century Schoolbook" pitchFamily="18" charset="0"/>
              </a:rPr>
              <a:t>;</a:t>
            </a:r>
            <a:endParaRPr lang="ru-RU" b="1" i="1" dirty="0" smtClean="0">
              <a:latin typeface="Century Schoolbook" pitchFamily="18" charset="0"/>
            </a:endParaRPr>
          </a:p>
          <a:p>
            <a:pPr lvl="0"/>
            <a:r>
              <a:rPr lang="en-US" b="1" i="1" dirty="0" smtClean="0">
                <a:latin typeface="Century Schoolbook" pitchFamily="18" charset="0"/>
              </a:rPr>
              <a:t>more than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200</a:t>
            </a:r>
            <a:r>
              <a:rPr lang="en-US" b="1" i="1" dirty="0" smtClean="0">
                <a:latin typeface="Century Schoolbook" pitchFamily="18" charset="0"/>
              </a:rPr>
              <a:t> bridges </a:t>
            </a:r>
          </a:p>
          <a:p>
            <a:pPr lvl="0">
              <a:buNone/>
            </a:pPr>
            <a:r>
              <a:rPr lang="en-US" b="1" i="1" dirty="0" smtClean="0">
                <a:latin typeface="Century Schoolbook" pitchFamily="18" charset="0"/>
              </a:rPr>
              <a:t>(not only in London);</a:t>
            </a:r>
            <a:endParaRPr lang="ru-RU" b="1" i="1" dirty="0" smtClean="0">
              <a:latin typeface="Century Schoolbook" pitchFamily="18" charset="0"/>
            </a:endParaRPr>
          </a:p>
          <a:p>
            <a:r>
              <a:rPr lang="en-US" b="1" i="1" dirty="0" smtClean="0">
                <a:latin typeface="Century Schoolbook" pitchFamily="18" charset="0"/>
              </a:rPr>
              <a:t>more than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20</a:t>
            </a:r>
            <a:r>
              <a:rPr lang="en-US" b="1" i="1" dirty="0" smtClean="0">
                <a:latin typeface="Century Schoolbook" pitchFamily="18" charset="0"/>
              </a:rPr>
              <a:t> tunnels.</a:t>
            </a:r>
            <a:endParaRPr lang="ru-RU" b="1" i="1" dirty="0">
              <a:latin typeface="Century Schoolbook" pitchFamily="18" charset="0"/>
            </a:endParaRPr>
          </a:p>
        </p:txBody>
      </p:sp>
      <p:pic>
        <p:nvPicPr>
          <p:cNvPr id="5" name="Рисунок 4" descr="Thames_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759572"/>
            <a:ext cx="4855012" cy="2868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londyn-tamiza-61x92_9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196752"/>
            <a:ext cx="3657720" cy="2442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can the river Thames be used for?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Discover the River Tham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060848"/>
            <a:ext cx="8280920" cy="465801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24712"/>
          </a:xfrm>
        </p:spPr>
        <p:txBody>
          <a:bodyPr/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592288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1. What sight can’t you see on the Thames?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The Palace of Westminster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Westminster Abbey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Tower Bridge</a:t>
            </a:r>
          </a:p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The Tower of London</a:t>
            </a:r>
          </a:p>
        </p:txBody>
      </p:sp>
      <p:pic>
        <p:nvPicPr>
          <p:cNvPr id="4" name="Рисунок 3" descr="BIG_Westminster_Abbey_-_West_Door_12332444034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916832"/>
            <a:ext cx="3403925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343</Words>
  <Application>Microsoft Office PowerPoint</Application>
  <PresentationFormat>Экран (4:3)</PresentationFormat>
  <Paragraphs>73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The Thames</vt:lpstr>
      <vt:lpstr>Слайд 2</vt:lpstr>
      <vt:lpstr>Слайд 3</vt:lpstr>
      <vt:lpstr>The Thames &amp; History</vt:lpstr>
      <vt:lpstr>The Thames &amp; Sport</vt:lpstr>
      <vt:lpstr>The Thames &amp; Culture</vt:lpstr>
      <vt:lpstr>Facts about the Thames</vt:lpstr>
      <vt:lpstr>What can the river Thames be used for?</vt:lpstr>
      <vt:lpstr>Quiz</vt:lpstr>
      <vt:lpstr>Quiz</vt:lpstr>
      <vt:lpstr>Quiz</vt:lpstr>
      <vt:lpstr>Quiz</vt:lpstr>
      <vt:lpstr>Quiz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Thames</dc:title>
  <dc:creator>Елена</dc:creator>
  <cp:lastModifiedBy>анг</cp:lastModifiedBy>
  <cp:revision>31</cp:revision>
  <dcterms:created xsi:type="dcterms:W3CDTF">2014-03-03T16:30:20Z</dcterms:created>
  <dcterms:modified xsi:type="dcterms:W3CDTF">2018-01-30T08:04:53Z</dcterms:modified>
</cp:coreProperties>
</file>