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65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1" r:id="rId16"/>
    <p:sldId id="270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E86E0A"/>
    <a:srgbClr val="FF0000"/>
    <a:srgbClr val="CC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BCD9F1-432C-4811-91B9-361A95A5DFA8}" type="datetimeFigureOut">
              <a:rPr lang="ru-RU" smtClean="0"/>
              <a:t>25.12.2016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ECC6BC-9B8C-44FB-AC7A-1911BB1BF68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ECC6BC-9B8C-44FB-AC7A-1911BB1BF685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ECC6BC-9B8C-44FB-AC7A-1911BB1BF685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ECC6BC-9B8C-44FB-AC7A-1911BB1BF685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3665-72BB-4CB5-A5AC-0FFE969761B9}" type="datetimeFigureOut">
              <a:rPr lang="ru-RU" smtClean="0"/>
              <a:t>25.12.2016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87D14-E3A2-4F3D-846B-993D8A8DA1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3665-72BB-4CB5-A5AC-0FFE969761B9}" type="datetimeFigureOut">
              <a:rPr lang="ru-RU" smtClean="0"/>
              <a:t>25.12.2016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87D14-E3A2-4F3D-846B-993D8A8DA1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3665-72BB-4CB5-A5AC-0FFE969761B9}" type="datetimeFigureOut">
              <a:rPr lang="ru-RU" smtClean="0"/>
              <a:t>25.12.2016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87D14-E3A2-4F3D-846B-993D8A8DA1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3665-72BB-4CB5-A5AC-0FFE969761B9}" type="datetimeFigureOut">
              <a:rPr lang="ru-RU" smtClean="0"/>
              <a:t>25.12.2016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87D14-E3A2-4F3D-846B-993D8A8DA1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3665-72BB-4CB5-A5AC-0FFE969761B9}" type="datetimeFigureOut">
              <a:rPr lang="ru-RU" smtClean="0"/>
              <a:t>25.12.2016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87D14-E3A2-4F3D-846B-993D8A8DA1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3665-72BB-4CB5-A5AC-0FFE969761B9}" type="datetimeFigureOut">
              <a:rPr lang="ru-RU" smtClean="0"/>
              <a:t>25.12.2016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87D14-E3A2-4F3D-846B-993D8A8DA1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3665-72BB-4CB5-A5AC-0FFE969761B9}" type="datetimeFigureOut">
              <a:rPr lang="ru-RU" smtClean="0"/>
              <a:t>25.12.2016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87D14-E3A2-4F3D-846B-993D8A8DA1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3665-72BB-4CB5-A5AC-0FFE969761B9}" type="datetimeFigureOut">
              <a:rPr lang="ru-RU" smtClean="0"/>
              <a:t>25.12.2016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87D14-E3A2-4F3D-846B-993D8A8DA1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3665-72BB-4CB5-A5AC-0FFE969761B9}" type="datetimeFigureOut">
              <a:rPr lang="ru-RU" smtClean="0"/>
              <a:t>25.12.2016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87D14-E3A2-4F3D-846B-993D8A8DA1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3665-72BB-4CB5-A5AC-0FFE969761B9}" type="datetimeFigureOut">
              <a:rPr lang="ru-RU" smtClean="0"/>
              <a:t>25.12.2016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87D14-E3A2-4F3D-846B-993D8A8DA1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3665-72BB-4CB5-A5AC-0FFE969761B9}" type="datetimeFigureOut">
              <a:rPr lang="ru-RU" smtClean="0"/>
              <a:t>25.12.2016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87D14-E3A2-4F3D-846B-993D8A8DA1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63665-72BB-4CB5-A5AC-0FFE969761B9}" type="datetimeFigureOut">
              <a:rPr lang="ru-RU" smtClean="0"/>
              <a:t>25.12.2016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F87D14-E3A2-4F3D-846B-993D8A8DA19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jpeg"/><Relationship Id="rId18" Type="http://schemas.openxmlformats.org/officeDocument/2006/relationships/image" Target="../media/image38.jpeg"/><Relationship Id="rId3" Type="http://schemas.openxmlformats.org/officeDocument/2006/relationships/image" Target="../media/image19.jpeg"/><Relationship Id="rId21" Type="http://schemas.openxmlformats.org/officeDocument/2006/relationships/image" Target="../media/image41.png"/><Relationship Id="rId7" Type="http://schemas.openxmlformats.org/officeDocument/2006/relationships/image" Target="../media/image27.jpeg"/><Relationship Id="rId12" Type="http://schemas.openxmlformats.org/officeDocument/2006/relationships/image" Target="../media/image32.png"/><Relationship Id="rId17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6.jpeg"/><Relationship Id="rId20" Type="http://schemas.openxmlformats.org/officeDocument/2006/relationships/image" Target="../media/image40.jpeg"/><Relationship Id="rId1" Type="http://schemas.openxmlformats.org/officeDocument/2006/relationships/audio" Target="file:///L:\&#1064;&#1082;&#1086;&#1083;&#1072;_&#1072;&#1085;&#1075;&#1083;&#1080;&#1081;&#1089;&#1082;&#1080;&#1081;\&#1059;&#1088;&#1086;&#1082;&#1080;\2016-2017\&#1042;&#1085;&#1077;&#1091;&#1088;&#1086;&#1095;&#1082;&#1072;_6%20&#1082;&#1083;&#1072;&#1089;&#1089;\Christmas_play\John%20Williams_-_Merry%20Christmas,%20Merry%20Christmas.mp3" TargetMode="External"/><Relationship Id="rId6" Type="http://schemas.openxmlformats.org/officeDocument/2006/relationships/image" Target="../media/image26.jpeg"/><Relationship Id="rId11" Type="http://schemas.openxmlformats.org/officeDocument/2006/relationships/image" Target="../media/image31.png"/><Relationship Id="rId5" Type="http://schemas.openxmlformats.org/officeDocument/2006/relationships/image" Target="../media/image25.jpeg"/><Relationship Id="rId15" Type="http://schemas.openxmlformats.org/officeDocument/2006/relationships/image" Target="../media/image35.jpeg"/><Relationship Id="rId10" Type="http://schemas.openxmlformats.org/officeDocument/2006/relationships/image" Target="../media/image30.png"/><Relationship Id="rId19" Type="http://schemas.openxmlformats.org/officeDocument/2006/relationships/image" Target="../media/image39.jpeg"/><Relationship Id="rId4" Type="http://schemas.openxmlformats.org/officeDocument/2006/relationships/image" Target="../media/image24.jpeg"/><Relationship Id="rId9" Type="http://schemas.openxmlformats.org/officeDocument/2006/relationships/image" Target="../media/image29.png"/><Relationship Id="rId1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gif"/><Relationship Id="rId5" Type="http://schemas.openxmlformats.org/officeDocument/2006/relationships/image" Target="../media/image2.pn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gif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L:\&#1064;&#1082;&#1086;&#1083;&#1072;_&#1072;&#1085;&#1075;&#1083;&#1080;&#1081;&#1089;&#1082;&#1080;&#1081;\&#1059;&#1088;&#1086;&#1082;&#1080;\2016-2017\&#1042;&#1085;&#1077;&#1091;&#1088;&#1086;&#1095;&#1082;&#1072;_6%20&#1082;&#1083;&#1072;&#1089;&#1089;\Christmas_play\John%20Williams_-_Jingle%20Bells.mp3" TargetMode="Externa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L:\&#1064;&#1082;&#1086;&#1083;&#1072;_&#1072;&#1085;&#1075;&#1083;&#1080;&#1081;&#1089;&#1082;&#1080;&#1081;\&#1059;&#1088;&#1086;&#1082;&#1080;\2016-2017\&#1042;&#1085;&#1077;&#1091;&#1088;&#1086;&#1095;&#1082;&#1072;_6%20&#1082;&#1083;&#1072;&#1089;&#1089;\Christmas_play\Jingl_-_Bells_Rock_(iPlayer.fm).mp3" TargetMode="External"/><Relationship Id="rId6" Type="http://schemas.openxmlformats.org/officeDocument/2006/relationships/image" Target="../media/image57.gif"/><Relationship Id="rId5" Type="http://schemas.openxmlformats.org/officeDocument/2006/relationships/image" Target="../media/image56.gif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&#1064;&#1082;&#1086;&#1083;&#1072;_&#1072;&#1085;&#1075;&#1083;&#1080;&#1081;&#1089;&#1082;&#1080;&#1081;\Christmas\Green%20n'%20Red%20-%20A%202016%20Holiday%20Song%20by%20Jeff%20Michaels.mp4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2.jpeg"/><Relationship Id="rId7" Type="http://schemas.openxmlformats.org/officeDocument/2006/relationships/image" Target="../media/image17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K:\&#1064;&#1082;&#1086;&#1083;&#1072;_&#1072;&#1085;&#1075;&#1083;&#1080;&#1081;&#1089;&#1082;&#1080;&#1081;\Christmas\-_Silent_Night_Holy_Night_(xMusic.me).mp3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artsfon.com/pic/201408/1152x864/artsfon.com-4705.jpg"/>
          <p:cNvPicPr>
            <a:picLocks noChangeAspect="1" noChangeArrowheads="1"/>
          </p:cNvPicPr>
          <p:nvPr/>
        </p:nvPicPr>
        <p:blipFill>
          <a:blip r:embed="rId2" cstate="print">
            <a:lum bright="1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Вертикальный свиток 4"/>
          <p:cNvSpPr/>
          <p:nvPr/>
        </p:nvSpPr>
        <p:spPr>
          <a:xfrm rot="10800000">
            <a:off x="0" y="1412776"/>
            <a:ext cx="6660232" cy="4608512"/>
          </a:xfrm>
          <a:prstGeom prst="verticalScroll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0"/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75945" y="1844825"/>
            <a:ext cx="4273926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solidFill>
                  <a:srgbClr val="B4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rington" pitchFamily="82" charset="0"/>
              </a:rPr>
              <a:t>Christmas</a:t>
            </a:r>
          </a:p>
          <a:p>
            <a:pPr algn="ctr"/>
            <a:r>
              <a:rPr lang="en-US" sz="7200" b="1" spc="50" dirty="0" smtClean="0">
                <a:ln w="11430"/>
                <a:solidFill>
                  <a:srgbClr val="B4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rington" pitchFamily="82" charset="0"/>
              </a:rPr>
              <a:t>in</a:t>
            </a:r>
            <a:endParaRPr lang="en-US" sz="7200" b="1" cap="none" spc="50" dirty="0" smtClean="0">
              <a:ln w="11430"/>
              <a:solidFill>
                <a:srgbClr val="B4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rington" pitchFamily="82" charset="0"/>
            </a:endParaRPr>
          </a:p>
          <a:p>
            <a:pPr algn="ctr"/>
            <a:r>
              <a:rPr lang="en-US" sz="7200" b="1" spc="50" dirty="0" smtClean="0">
                <a:ln w="11430"/>
                <a:solidFill>
                  <a:srgbClr val="B4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rington" pitchFamily="82" charset="0"/>
              </a:rPr>
              <a:t>Britain</a:t>
            </a:r>
            <a:endParaRPr lang="ru-RU" sz="7200" b="1" cap="none" spc="50" dirty="0">
              <a:ln w="11430"/>
              <a:solidFill>
                <a:srgbClr val="B4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images.hdbackgroundpictures.com/pictureHD51955e8f0e4f6842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15816" y="26064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All streets, houses and lamps are decorated with Christmas lights. It’s the most wonderful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time of the year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bedroomfurniturereviews.com/wp-content/uploads/2015/12/best-christmas-decorations-zsj3plaa.jpg"/>
          <p:cNvPicPr>
            <a:picLocks noChangeAspect="1" noChangeArrowheads="1"/>
          </p:cNvPicPr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http://gallery.yopriceville.com/var/resizes/Free-Clipart-Pictures/Christmas-PNG/Transparent_White_Christmas_Ball_PNG_Clipart.png?m=14181317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1" y="0"/>
            <a:ext cx="4211960" cy="5044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5508104" y="1412776"/>
            <a:ext cx="302433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People buy a Christmas tree and decorate </a:t>
            </a:r>
          </a:p>
          <a:p>
            <a:pPr algn="ctr"/>
            <a:r>
              <a:rPr lang="en-US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a tree with toys, </a:t>
            </a:r>
            <a:r>
              <a:rPr lang="en-US" sz="2800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coloured</a:t>
            </a:r>
            <a:r>
              <a:rPr lang="en-US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 balls and </a:t>
            </a:r>
            <a:r>
              <a:rPr lang="en-US" sz="2800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coloured</a:t>
            </a:r>
            <a:r>
              <a:rPr lang="en-US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 lights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www.dailyhomedecorations.com/wp-content/uploads/2014/07/23-luscious-living-rooms-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1032" name="Picture 8" descr="http://st1.styapokupayu.ru/images/product/013/933/218_zoom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293" t="2102" r="30804" b="1818"/>
          <a:stretch>
            <a:fillRect/>
          </a:stretch>
        </p:blipFill>
        <p:spPr bwMode="auto">
          <a:xfrm>
            <a:off x="2267744" y="-18685"/>
            <a:ext cx="4176464" cy="68766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7647" b="67823"/>
          <a:stretch>
            <a:fillRect/>
          </a:stretch>
        </p:blipFill>
        <p:spPr bwMode="auto">
          <a:xfrm>
            <a:off x="4860032" y="3068961"/>
            <a:ext cx="504056" cy="504056"/>
          </a:xfrm>
          <a:prstGeom prst="rect">
            <a:avLst/>
          </a:prstGeom>
          <a:noFill/>
        </p:spPr>
      </p:pic>
      <p:pic>
        <p:nvPicPr>
          <p:cNvPr id="8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7647" b="67823"/>
          <a:stretch>
            <a:fillRect/>
          </a:stretch>
        </p:blipFill>
        <p:spPr bwMode="auto">
          <a:xfrm>
            <a:off x="3491880" y="4581129"/>
            <a:ext cx="504056" cy="504056"/>
          </a:xfrm>
          <a:prstGeom prst="rect">
            <a:avLst/>
          </a:prstGeom>
          <a:noFill/>
        </p:spPr>
      </p:pic>
      <p:pic>
        <p:nvPicPr>
          <p:cNvPr id="9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7647" b="67823"/>
          <a:stretch>
            <a:fillRect/>
          </a:stretch>
        </p:blipFill>
        <p:spPr bwMode="auto">
          <a:xfrm>
            <a:off x="5076056" y="4869160"/>
            <a:ext cx="504056" cy="504056"/>
          </a:xfrm>
          <a:prstGeom prst="rect">
            <a:avLst/>
          </a:prstGeom>
          <a:noFill/>
        </p:spPr>
      </p:pic>
      <p:pic>
        <p:nvPicPr>
          <p:cNvPr id="10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53" r="32353" b="67823"/>
          <a:stretch>
            <a:fillRect/>
          </a:stretch>
        </p:blipFill>
        <p:spPr bwMode="auto">
          <a:xfrm>
            <a:off x="3779912" y="1988840"/>
            <a:ext cx="504056" cy="462051"/>
          </a:xfrm>
          <a:prstGeom prst="rect">
            <a:avLst/>
          </a:prstGeom>
          <a:noFill/>
        </p:spPr>
      </p:pic>
      <p:pic>
        <p:nvPicPr>
          <p:cNvPr id="11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53" r="32353" b="67823"/>
          <a:stretch>
            <a:fillRect/>
          </a:stretch>
        </p:blipFill>
        <p:spPr bwMode="auto">
          <a:xfrm>
            <a:off x="4355976" y="3501008"/>
            <a:ext cx="504056" cy="462051"/>
          </a:xfrm>
          <a:prstGeom prst="rect">
            <a:avLst/>
          </a:prstGeom>
          <a:noFill/>
        </p:spPr>
      </p:pic>
      <p:pic>
        <p:nvPicPr>
          <p:cNvPr id="12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53" r="32353" b="67823"/>
          <a:stretch>
            <a:fillRect/>
          </a:stretch>
        </p:blipFill>
        <p:spPr bwMode="auto">
          <a:xfrm>
            <a:off x="3707904" y="5445224"/>
            <a:ext cx="504056" cy="462051"/>
          </a:xfrm>
          <a:prstGeom prst="rect">
            <a:avLst/>
          </a:prstGeom>
          <a:noFill/>
        </p:spPr>
      </p:pic>
      <p:pic>
        <p:nvPicPr>
          <p:cNvPr id="13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647" b="67823"/>
          <a:stretch>
            <a:fillRect/>
          </a:stretch>
        </p:blipFill>
        <p:spPr bwMode="auto">
          <a:xfrm>
            <a:off x="3491880" y="2852937"/>
            <a:ext cx="504056" cy="504056"/>
          </a:xfrm>
          <a:prstGeom prst="rect">
            <a:avLst/>
          </a:prstGeom>
          <a:noFill/>
        </p:spPr>
      </p:pic>
      <p:pic>
        <p:nvPicPr>
          <p:cNvPr id="14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647" b="67823"/>
          <a:stretch>
            <a:fillRect/>
          </a:stretch>
        </p:blipFill>
        <p:spPr bwMode="auto">
          <a:xfrm>
            <a:off x="4211960" y="4581129"/>
            <a:ext cx="504056" cy="504056"/>
          </a:xfrm>
          <a:prstGeom prst="rect">
            <a:avLst/>
          </a:prstGeom>
          <a:noFill/>
        </p:spPr>
      </p:pic>
      <p:pic>
        <p:nvPicPr>
          <p:cNvPr id="15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647" b="67823"/>
          <a:stretch>
            <a:fillRect/>
          </a:stretch>
        </p:blipFill>
        <p:spPr bwMode="auto">
          <a:xfrm>
            <a:off x="4283968" y="1412776"/>
            <a:ext cx="504056" cy="504056"/>
          </a:xfrm>
          <a:prstGeom prst="rect">
            <a:avLst/>
          </a:prstGeom>
          <a:noFill/>
        </p:spPr>
      </p:pic>
      <p:pic>
        <p:nvPicPr>
          <p:cNvPr id="17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53" t="67279" r="32353"/>
          <a:stretch>
            <a:fillRect/>
          </a:stretch>
        </p:blipFill>
        <p:spPr bwMode="auto">
          <a:xfrm>
            <a:off x="3707904" y="3645025"/>
            <a:ext cx="504056" cy="469856"/>
          </a:xfrm>
          <a:prstGeom prst="rect">
            <a:avLst/>
          </a:prstGeom>
          <a:noFill/>
        </p:spPr>
      </p:pic>
      <p:pic>
        <p:nvPicPr>
          <p:cNvPr id="18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53" t="67279" r="32353"/>
          <a:stretch>
            <a:fillRect/>
          </a:stretch>
        </p:blipFill>
        <p:spPr bwMode="auto">
          <a:xfrm>
            <a:off x="2843808" y="5373217"/>
            <a:ext cx="504056" cy="469856"/>
          </a:xfrm>
          <a:prstGeom prst="rect">
            <a:avLst/>
          </a:prstGeom>
          <a:noFill/>
        </p:spPr>
      </p:pic>
      <p:pic>
        <p:nvPicPr>
          <p:cNvPr id="19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53" t="67279" r="32353"/>
          <a:stretch>
            <a:fillRect/>
          </a:stretch>
        </p:blipFill>
        <p:spPr bwMode="auto">
          <a:xfrm>
            <a:off x="4355976" y="2420889"/>
            <a:ext cx="504056" cy="469856"/>
          </a:xfrm>
          <a:prstGeom prst="rect">
            <a:avLst/>
          </a:prstGeom>
          <a:noFill/>
        </p:spPr>
      </p:pic>
      <p:pic>
        <p:nvPicPr>
          <p:cNvPr id="20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588" t="67279"/>
          <a:stretch>
            <a:fillRect/>
          </a:stretch>
        </p:blipFill>
        <p:spPr bwMode="auto">
          <a:xfrm>
            <a:off x="4932040" y="4077072"/>
            <a:ext cx="432048" cy="483280"/>
          </a:xfrm>
          <a:prstGeom prst="rect">
            <a:avLst/>
          </a:prstGeom>
          <a:noFill/>
        </p:spPr>
      </p:pic>
      <p:pic>
        <p:nvPicPr>
          <p:cNvPr id="21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588" t="67279"/>
          <a:stretch>
            <a:fillRect/>
          </a:stretch>
        </p:blipFill>
        <p:spPr bwMode="auto">
          <a:xfrm>
            <a:off x="5364088" y="5517232"/>
            <a:ext cx="432048" cy="483280"/>
          </a:xfrm>
          <a:prstGeom prst="rect">
            <a:avLst/>
          </a:prstGeom>
          <a:noFill/>
        </p:spPr>
      </p:pic>
      <p:pic>
        <p:nvPicPr>
          <p:cNvPr id="22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588" t="67279"/>
          <a:stretch>
            <a:fillRect/>
          </a:stretch>
        </p:blipFill>
        <p:spPr bwMode="auto">
          <a:xfrm>
            <a:off x="3059832" y="3933057"/>
            <a:ext cx="432048" cy="483280"/>
          </a:xfrm>
          <a:prstGeom prst="rect">
            <a:avLst/>
          </a:prstGeom>
          <a:noFill/>
        </p:spPr>
      </p:pic>
      <p:pic>
        <p:nvPicPr>
          <p:cNvPr id="23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53" t="67279" r="32353"/>
          <a:stretch>
            <a:fillRect/>
          </a:stretch>
        </p:blipFill>
        <p:spPr bwMode="auto">
          <a:xfrm>
            <a:off x="4499992" y="5373217"/>
            <a:ext cx="504056" cy="469856"/>
          </a:xfrm>
          <a:prstGeom prst="rect">
            <a:avLst/>
          </a:prstGeom>
          <a:noFill/>
        </p:spPr>
      </p:pic>
      <p:pic>
        <p:nvPicPr>
          <p:cNvPr id="1034" name="Picture 10" descr="http://www.94-80.com/images/3.bp.blogspot.com/-YjWmiiQM0SQ/TsaxuHvjh2I/AAAAAAAAX8k/JD7PapLc0P8/s1600/dibujosdelucesdenavidadparaimprimir.png"/>
          <p:cNvPicPr>
            <a:picLocks noChangeAspect="1" noChangeArrowheads="1"/>
          </p:cNvPicPr>
          <p:nvPr/>
        </p:nvPicPr>
        <p:blipFill>
          <a:blip r:embed="rId8" cstate="print"/>
          <a:srcRect t="70059"/>
          <a:stretch>
            <a:fillRect/>
          </a:stretch>
        </p:blipFill>
        <p:spPr bwMode="auto">
          <a:xfrm rot="1379622">
            <a:off x="2898925" y="2506216"/>
            <a:ext cx="1975721" cy="31537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5" name="Picture 10" descr="http://www.94-80.com/images/3.bp.blogspot.com/-YjWmiiQM0SQ/TsaxuHvjh2I/AAAAAAAAX8k/JD7PapLc0P8/s1600/dibujosdelucesdenavidadparaimprimir.png"/>
          <p:cNvPicPr>
            <a:picLocks noChangeAspect="1" noChangeArrowheads="1"/>
          </p:cNvPicPr>
          <p:nvPr/>
        </p:nvPicPr>
        <p:blipFill>
          <a:blip r:embed="rId9" cstate="print"/>
          <a:srcRect t="70059"/>
          <a:stretch>
            <a:fillRect/>
          </a:stretch>
        </p:blipFill>
        <p:spPr bwMode="auto">
          <a:xfrm rot="882948">
            <a:off x="3788841" y="2872801"/>
            <a:ext cx="1897937" cy="31537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6" name="Picture 10" descr="http://www.94-80.com/images/3.bp.blogspot.com/-YjWmiiQM0SQ/TsaxuHvjh2I/AAAAAAAAX8k/JD7PapLc0P8/s1600/dibujosdelucesdenavidadparaimprimir.png"/>
          <p:cNvPicPr>
            <a:picLocks noChangeAspect="1" noChangeArrowheads="1"/>
          </p:cNvPicPr>
          <p:nvPr/>
        </p:nvPicPr>
        <p:blipFill>
          <a:blip r:embed="rId10" cstate="print"/>
          <a:srcRect t="70059"/>
          <a:stretch>
            <a:fillRect/>
          </a:stretch>
        </p:blipFill>
        <p:spPr bwMode="auto">
          <a:xfrm rot="1858250">
            <a:off x="2652609" y="3869713"/>
            <a:ext cx="1800200" cy="31537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7" name="Picture 10" descr="http://www.94-80.com/images/3.bp.blogspot.com/-YjWmiiQM0SQ/TsaxuHvjh2I/AAAAAAAAX8k/JD7PapLc0P8/s1600/dibujosdelucesdenavidadparaimprimir.png"/>
          <p:cNvPicPr>
            <a:picLocks noChangeAspect="1" noChangeArrowheads="1"/>
          </p:cNvPicPr>
          <p:nvPr/>
        </p:nvPicPr>
        <p:blipFill>
          <a:blip r:embed="rId10" cstate="print"/>
          <a:srcRect t="70059"/>
          <a:stretch>
            <a:fillRect/>
          </a:stretch>
        </p:blipFill>
        <p:spPr bwMode="auto">
          <a:xfrm rot="1379622">
            <a:off x="3409955" y="4200127"/>
            <a:ext cx="1800200" cy="31537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8" name="Picture 10" descr="http://www.94-80.com/images/3.bp.blogspot.com/-YjWmiiQM0SQ/TsaxuHvjh2I/AAAAAAAAX8k/JD7PapLc0P8/s1600/dibujosdelucesdenavidadparaimprimir.png"/>
          <p:cNvPicPr>
            <a:picLocks noChangeAspect="1" noChangeArrowheads="1"/>
          </p:cNvPicPr>
          <p:nvPr/>
        </p:nvPicPr>
        <p:blipFill>
          <a:blip r:embed="rId11" cstate="print"/>
          <a:srcRect t="70059"/>
          <a:stretch>
            <a:fillRect/>
          </a:stretch>
        </p:blipFill>
        <p:spPr bwMode="auto">
          <a:xfrm rot="366057">
            <a:off x="4298396" y="4467108"/>
            <a:ext cx="1939507" cy="374857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9" name="Picture 10" descr="http://www.94-80.com/images/3.bp.blogspot.com/-YjWmiiQM0SQ/TsaxuHvjh2I/AAAAAAAAX8k/JD7PapLc0P8/s1600/dibujosdelucesdenavidadparaimprimir.png"/>
          <p:cNvPicPr>
            <a:picLocks noChangeAspect="1" noChangeArrowheads="1"/>
          </p:cNvPicPr>
          <p:nvPr/>
        </p:nvPicPr>
        <p:blipFill>
          <a:blip r:embed="rId10" cstate="print"/>
          <a:srcRect t="70059"/>
          <a:stretch>
            <a:fillRect/>
          </a:stretch>
        </p:blipFill>
        <p:spPr bwMode="auto">
          <a:xfrm rot="1379622">
            <a:off x="2401843" y="4992214"/>
            <a:ext cx="1800200" cy="31537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30" name="Picture 10" descr="http://www.94-80.com/images/3.bp.blogspot.com/-YjWmiiQM0SQ/TsaxuHvjh2I/AAAAAAAAX8k/JD7PapLc0P8/s1600/dibujosdelucesdenavidadparaimprimir.png"/>
          <p:cNvPicPr>
            <a:picLocks noChangeAspect="1" noChangeArrowheads="1"/>
          </p:cNvPicPr>
          <p:nvPr/>
        </p:nvPicPr>
        <p:blipFill>
          <a:blip r:embed="rId10" cstate="print"/>
          <a:srcRect t="70059"/>
          <a:stretch>
            <a:fillRect/>
          </a:stretch>
        </p:blipFill>
        <p:spPr bwMode="auto">
          <a:xfrm rot="1379622">
            <a:off x="3193931" y="5352253"/>
            <a:ext cx="1800200" cy="31537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31" name="Picture 10" descr="http://www.94-80.com/images/3.bp.blogspot.com/-YjWmiiQM0SQ/TsaxuHvjh2I/AAAAAAAAX8k/JD7PapLc0P8/s1600/dibujosdelucesdenavidadparaimprimir.png"/>
          <p:cNvPicPr>
            <a:picLocks noChangeAspect="1" noChangeArrowheads="1"/>
          </p:cNvPicPr>
          <p:nvPr/>
        </p:nvPicPr>
        <p:blipFill>
          <a:blip r:embed="rId12" cstate="print"/>
          <a:srcRect t="70059"/>
          <a:stretch>
            <a:fillRect/>
          </a:stretch>
        </p:blipFill>
        <p:spPr bwMode="auto">
          <a:xfrm rot="20941592">
            <a:off x="4368197" y="5267563"/>
            <a:ext cx="1946483" cy="31537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32" name="Picture 10" descr="http://www.94-80.com/images/3.bp.blogspot.com/-YjWmiiQM0SQ/TsaxuHvjh2I/AAAAAAAAX8k/JD7PapLc0P8/s1600/dibujosdelucesdenavidadparaimprimir.png"/>
          <p:cNvPicPr>
            <a:picLocks noChangeAspect="1" noChangeArrowheads="1"/>
          </p:cNvPicPr>
          <p:nvPr/>
        </p:nvPicPr>
        <p:blipFill>
          <a:blip r:embed="rId9" cstate="print"/>
          <a:srcRect t="70059"/>
          <a:stretch>
            <a:fillRect/>
          </a:stretch>
        </p:blipFill>
        <p:spPr bwMode="auto">
          <a:xfrm rot="882948">
            <a:off x="3428801" y="1792681"/>
            <a:ext cx="1897937" cy="31537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036" name="Picture 12" descr="http://www.wallpaperscatolicos.com/cliparts/gallery/images/Navidad/Adornos/adornos_navidad%20%288%29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3679"/>
          <a:stretch>
            <a:fillRect/>
          </a:stretch>
        </p:blipFill>
        <p:spPr bwMode="auto">
          <a:xfrm>
            <a:off x="1547664" y="1"/>
            <a:ext cx="1800200" cy="1664609"/>
          </a:xfrm>
          <a:prstGeom prst="rect">
            <a:avLst/>
          </a:prstGeom>
          <a:noFill/>
        </p:spPr>
      </p:pic>
      <p:pic>
        <p:nvPicPr>
          <p:cNvPr id="1040" name="Picture 16" descr="http://www.goldsmithglobal.org/wp-content/header-images/44258498_s%20272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60" y="0"/>
            <a:ext cx="1438672" cy="1438672"/>
          </a:xfrm>
          <a:prstGeom prst="rect">
            <a:avLst/>
          </a:prstGeom>
          <a:noFill/>
        </p:spPr>
      </p:pic>
      <p:pic>
        <p:nvPicPr>
          <p:cNvPr id="1042" name="Picture 18" descr="http://4.bp.blogspot.com/-0W3zALhAUDw/Tud3Kiz0tFI/AAAAAAAAA14/KlpxmeRAUoc/s1600/BXP57323.JPG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4" y="1"/>
            <a:ext cx="1886383" cy="1048121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044" name="Picture 20" descr="http://drarielleschwartz.com/wp-content/uploads/2014/10/14960257_s-300x278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 contrast="40000"/>
          </a:blip>
          <a:srcRect/>
          <a:stretch>
            <a:fillRect/>
          </a:stretch>
        </p:blipFill>
        <p:spPr bwMode="auto">
          <a:xfrm>
            <a:off x="2843808" y="4293097"/>
            <a:ext cx="777064" cy="720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" name="Picture 20" descr="http://drarielleschwartz.com/wp-content/uploads/2014/10/14960257_s-300x278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 contrast="40000"/>
          </a:blip>
          <a:srcRect/>
          <a:stretch>
            <a:fillRect/>
          </a:stretch>
        </p:blipFill>
        <p:spPr bwMode="auto">
          <a:xfrm>
            <a:off x="3923928" y="2852937"/>
            <a:ext cx="792088" cy="734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20" descr="http://drarielleschwartz.com/wp-content/uploads/2014/10/14960257_s-300x278.jpg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 contrast="40000"/>
          </a:blip>
          <a:srcRect/>
          <a:stretch>
            <a:fillRect/>
          </a:stretch>
        </p:blipFill>
        <p:spPr bwMode="auto">
          <a:xfrm>
            <a:off x="4355977" y="3861048"/>
            <a:ext cx="699359" cy="648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" name="Picture 20" descr="http://drarielleschwartz.com/wp-content/uploads/2014/10/14960257_s-300x278.jpg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 contrast="40000"/>
          </a:blip>
          <a:srcRect/>
          <a:stretch>
            <a:fillRect/>
          </a:stretch>
        </p:blipFill>
        <p:spPr bwMode="auto">
          <a:xfrm>
            <a:off x="3707905" y="4797152"/>
            <a:ext cx="699359" cy="648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" name="Picture 20" descr="http://drarielleschwartz.com/wp-content/uploads/2014/10/14960257_s-300x278.jpg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 contrast="40000"/>
          </a:blip>
          <a:srcRect/>
          <a:stretch>
            <a:fillRect/>
          </a:stretch>
        </p:blipFill>
        <p:spPr bwMode="auto">
          <a:xfrm>
            <a:off x="4932041" y="5517233"/>
            <a:ext cx="621651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2" name="Picture 20" descr="http://drarielleschwartz.com/wp-content/uploads/2014/10/14960257_s-300x278.jpg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 contrast="40000"/>
          </a:blip>
          <a:srcRect/>
          <a:stretch>
            <a:fillRect/>
          </a:stretch>
        </p:blipFill>
        <p:spPr bwMode="auto">
          <a:xfrm>
            <a:off x="3131841" y="5589240"/>
            <a:ext cx="621651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" name="Picture 20" descr="http://drarielleschwartz.com/wp-content/uploads/2014/10/14960257_s-300x278.jpg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 contrast="40000"/>
          </a:blip>
          <a:srcRect/>
          <a:stretch>
            <a:fillRect/>
          </a:stretch>
        </p:blipFill>
        <p:spPr bwMode="auto">
          <a:xfrm>
            <a:off x="5076057" y="3573017"/>
            <a:ext cx="621651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" name="Picture 20" descr="http://drarielleschwartz.com/wp-content/uploads/2014/10/14960257_s-300x278.jpg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 contrast="40000"/>
          </a:blip>
          <a:srcRect/>
          <a:stretch>
            <a:fillRect/>
          </a:stretch>
        </p:blipFill>
        <p:spPr bwMode="auto">
          <a:xfrm>
            <a:off x="4716017" y="2492897"/>
            <a:ext cx="621651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" name="Picture 20" descr="http://drarielleschwartz.com/wp-content/uploads/2014/10/14960257_s-300x278.jpg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 contrast="40000"/>
          </a:blip>
          <a:srcRect/>
          <a:stretch>
            <a:fillRect/>
          </a:stretch>
        </p:blipFill>
        <p:spPr bwMode="auto">
          <a:xfrm>
            <a:off x="4283969" y="1988841"/>
            <a:ext cx="477635" cy="4426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Группа 45"/>
          <p:cNvGrpSpPr/>
          <p:nvPr/>
        </p:nvGrpSpPr>
        <p:grpSpPr>
          <a:xfrm>
            <a:off x="5364088" y="1916833"/>
            <a:ext cx="2952328" cy="720080"/>
            <a:chOff x="827584" y="3212976"/>
            <a:chExt cx="2952328" cy="720080"/>
          </a:xfrm>
        </p:grpSpPr>
        <p:sp>
          <p:nvSpPr>
            <p:cNvPr id="47" name="Лента лицом вверх 46"/>
            <p:cNvSpPr/>
            <p:nvPr/>
          </p:nvSpPr>
          <p:spPr>
            <a:xfrm>
              <a:off x="827584" y="3284984"/>
              <a:ext cx="2952328" cy="648072"/>
            </a:xfrm>
            <a:prstGeom prst="ribbon2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475656" y="3212976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arrington" pitchFamily="82" charset="0"/>
                </a:rPr>
                <a:t>balls</a:t>
              </a:r>
              <a:endPara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8"/>
          <p:cNvGrpSpPr/>
          <p:nvPr/>
        </p:nvGrpSpPr>
        <p:grpSpPr>
          <a:xfrm>
            <a:off x="467544" y="2564905"/>
            <a:ext cx="2952328" cy="720080"/>
            <a:chOff x="827584" y="3212976"/>
            <a:chExt cx="2952328" cy="720080"/>
          </a:xfrm>
        </p:grpSpPr>
        <p:sp>
          <p:nvSpPr>
            <p:cNvPr id="50" name="Лента лицом вверх 49"/>
            <p:cNvSpPr/>
            <p:nvPr/>
          </p:nvSpPr>
          <p:spPr>
            <a:xfrm>
              <a:off x="827584" y="3284984"/>
              <a:ext cx="2952328" cy="648072"/>
            </a:xfrm>
            <a:prstGeom prst="ribbon2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619672" y="3212976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arrington" pitchFamily="82" charset="0"/>
                </a:rPr>
                <a:t>lights</a:t>
              </a:r>
              <a:endPara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" name="Группа 51"/>
          <p:cNvGrpSpPr/>
          <p:nvPr/>
        </p:nvGrpSpPr>
        <p:grpSpPr>
          <a:xfrm>
            <a:off x="5796136" y="4581129"/>
            <a:ext cx="2952328" cy="720081"/>
            <a:chOff x="755576" y="3212976"/>
            <a:chExt cx="2952328" cy="720080"/>
          </a:xfrm>
        </p:grpSpPr>
        <p:sp>
          <p:nvSpPr>
            <p:cNvPr id="53" name="Лента лицом вверх 52"/>
            <p:cNvSpPr/>
            <p:nvPr/>
          </p:nvSpPr>
          <p:spPr>
            <a:xfrm>
              <a:off x="755576" y="3284984"/>
              <a:ext cx="2952328" cy="648072"/>
            </a:xfrm>
            <a:prstGeom prst="ribbon2">
              <a:avLst>
                <a:gd name="adj1" fmla="val 16667"/>
                <a:gd name="adj2" fmla="val 6939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187624" y="3212976"/>
              <a:ext cx="2160240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arrington" pitchFamily="82" charset="0"/>
                </a:rPr>
                <a:t>snowflakes</a:t>
              </a:r>
              <a:endPara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57" name="John Williams_-_Merry Christmas, Merry Christma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1" cstate="print"/>
          <a:stretch>
            <a:fillRect/>
          </a:stretch>
        </p:blipFill>
        <p:spPr>
          <a:xfrm>
            <a:off x="323528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000"/>
                            </p:stCondLst>
                            <p:childTnLst>
                              <p:par>
                                <p:cTn id="1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9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900" decel="100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900" decel="100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900" decel="100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6" dur="1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>
                <p:cTn id="2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bedroomfurniturereviews.com/wp-content/uploads/2015/12/best-christmas-decorations-zsj3plaa.jpg"/>
          <p:cNvPicPr>
            <a:picLocks noChangeAspect="1" noChangeArrowheads="1"/>
          </p:cNvPicPr>
          <p:nvPr/>
        </p:nvPicPr>
        <p:blipFill>
          <a:blip r:embed="rId3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://gallery.yopriceville.com/var/resizes/Free-Clipart-Pictures/Christmas-PNG/Transparent_White_Christmas_Ball_PNG_Clipart.png?m=14181317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0"/>
            <a:ext cx="2923341" cy="3501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6228184" y="908720"/>
            <a:ext cx="216072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Children hang stockings near the fireplace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pic>
        <p:nvPicPr>
          <p:cNvPr id="23554" name="Picture 2" descr="http://www.benjaminbonetti.com/wp-content/uploads/2015/12/santa-snowman-christmas-decorationEN-5164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5976" y="2852936"/>
            <a:ext cx="2088232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300"/>
                            </p:stCondLst>
                            <p:childTnLst>
                              <p:par>
                                <p:cTn id="1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img3.goodfon.ru/original/1280x800/f/f1/okno-dekoraciya-elka-fonar-910.jpg"/>
          <p:cNvPicPr>
            <a:picLocks noChangeAspect="1" noChangeArrowheads="1"/>
          </p:cNvPicPr>
          <p:nvPr/>
        </p:nvPicPr>
        <p:blipFill>
          <a:blip r:embed="rId3" cstate="print">
            <a:lum bright="1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7650" name="Picture 2" descr="http://imagine.pics/images/632/6324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73222" y="3068960"/>
            <a:ext cx="6062464" cy="378904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5" name="Picture 2" descr="http://gallery.yopriceville.com/var/resizes/Free-Clipart-Pictures/Christmas-PNG/Transparent_White_Christmas_Ball_PNG_Clipart.png?m=141813170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140968"/>
            <a:ext cx="2923341" cy="3501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323528" y="4149080"/>
            <a:ext cx="2160240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5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They believe that Father Christmas will come to visit them</a:t>
            </a:r>
            <a:endParaRPr lang="ru-RU" sz="2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pic>
        <p:nvPicPr>
          <p:cNvPr id="27654" name="Picture 6" descr="http://www.heathersanimations.com/xmas18/x103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1340768"/>
            <a:ext cx="2876550" cy="15621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9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9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emoticonswallpapers.com/wallpaper/christmas-wallpapers/Christmas%20Wallpapers%20214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22" name="Picture 2" descr="http://www.readersdigest.co.uk/sites/default/files/images/father-christma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663154"/>
            <a:ext cx="6264696" cy="39888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2" descr="http://gallery.yopriceville.com/var/resizes/Free-Clipart-Pictures/Christmas-PNG/Transparent_White_Christmas_Ball_PNG_Clipart.png?m=14181317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851920" cy="46130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39552" y="1124744"/>
            <a:ext cx="28083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Father </a:t>
            </a:r>
          </a:p>
          <a:p>
            <a:pPr algn="ctr"/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Christmas </a:t>
            </a:r>
          </a:p>
          <a:p>
            <a:pPr algn="ctr"/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(or Santa Claus) comes from 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St. Nicholas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 – a man famous for his kindness, who started leaving presents for people in stockings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pic>
        <p:nvPicPr>
          <p:cNvPr id="30724" name="Picture 4" descr="http://www.myspacelyts.net/albums/ee115/yayitssteph/graphics/christmas/merry-christmas-santa-pop-up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188640"/>
            <a:ext cx="4311219" cy="2997324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45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yellowhome.ru/wp-content/uploads/2016/11/2.jpeg"/>
          <p:cNvPicPr>
            <a:picLocks noChangeAspect="1" noChangeArrowheads="1"/>
          </p:cNvPicPr>
          <p:nvPr/>
        </p:nvPicPr>
        <p:blipFill>
          <a:blip r:embed="rId3" cstate="print">
            <a:lum bright="10000" contrast="-20000"/>
          </a:blip>
          <a:srcRect/>
          <a:stretch>
            <a:fillRect/>
          </a:stretch>
        </p:blipFill>
        <p:spPr bwMode="auto">
          <a:xfrm>
            <a:off x="0" y="1"/>
            <a:ext cx="9144000" cy="6858001"/>
          </a:xfrm>
          <a:prstGeom prst="rect">
            <a:avLst/>
          </a:prstGeom>
          <a:noFill/>
        </p:spPr>
      </p:pic>
      <p:pic>
        <p:nvPicPr>
          <p:cNvPr id="14342" name="Picture 6" descr="http://www.besserhaushalten.de/typo3temp/pics/Haehnchen2_3c379ccee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2348881"/>
            <a:ext cx="3960440" cy="3106496"/>
          </a:xfrm>
          <a:prstGeom prst="rect">
            <a:avLst/>
          </a:prstGeom>
          <a:noFill/>
        </p:spPr>
      </p:pic>
      <p:pic>
        <p:nvPicPr>
          <p:cNvPr id="14350" name="Picture 14" descr="http://www.healthyeating.org/Portals/0/Gallery/Album/Home/AE_105491075_apples%20chees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3789040"/>
            <a:ext cx="2592288" cy="1728192"/>
          </a:xfrm>
          <a:prstGeom prst="rect">
            <a:avLst/>
          </a:prstGeom>
          <a:noFill/>
        </p:spPr>
      </p:pic>
      <p:pic>
        <p:nvPicPr>
          <p:cNvPr id="14354" name="Picture 18" descr="http://images5.fanpop.com/image/photos/28100000/Christmas-Pudding-food-28140365-456-299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1"/>
            <a:ext cx="2952328" cy="1935847"/>
          </a:xfrm>
          <a:prstGeom prst="rect">
            <a:avLst/>
          </a:prstGeom>
          <a:noFill/>
        </p:spPr>
      </p:pic>
      <p:pic>
        <p:nvPicPr>
          <p:cNvPr id="14364" name="Picture 28" descr="Christmas Mince Pie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 b="11091"/>
          <a:stretch>
            <a:fillRect/>
          </a:stretch>
        </p:blipFill>
        <p:spPr bwMode="auto">
          <a:xfrm>
            <a:off x="3779912" y="3429001"/>
            <a:ext cx="2267744" cy="2016224"/>
          </a:xfrm>
          <a:prstGeom prst="rect">
            <a:avLst/>
          </a:prstGeom>
          <a:noFill/>
          <a:effectLst>
            <a:softEdge rad="12700"/>
          </a:effectLst>
        </p:spPr>
      </p:pic>
      <p:grpSp>
        <p:nvGrpSpPr>
          <p:cNvPr id="2" name="Группа 19"/>
          <p:cNvGrpSpPr/>
          <p:nvPr/>
        </p:nvGrpSpPr>
        <p:grpSpPr>
          <a:xfrm>
            <a:off x="1259632" y="3068961"/>
            <a:ext cx="2952328" cy="720081"/>
            <a:chOff x="827584" y="3212976"/>
            <a:chExt cx="2952328" cy="720080"/>
          </a:xfrm>
        </p:grpSpPr>
        <p:sp>
          <p:nvSpPr>
            <p:cNvPr id="18" name="Лента лицом вверх 17"/>
            <p:cNvSpPr/>
            <p:nvPr/>
          </p:nvSpPr>
          <p:spPr>
            <a:xfrm>
              <a:off x="827584" y="3284984"/>
              <a:ext cx="2952328" cy="648072"/>
            </a:xfrm>
            <a:prstGeom prst="ribbon2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619672" y="3212976"/>
              <a:ext cx="1584176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arrington" pitchFamily="82" charset="0"/>
                </a:rPr>
                <a:t>turkey</a:t>
              </a:r>
              <a:endPara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1" name="Лента лицом вверх 20"/>
          <p:cNvSpPr/>
          <p:nvPr/>
        </p:nvSpPr>
        <p:spPr>
          <a:xfrm>
            <a:off x="4644008" y="5373217"/>
            <a:ext cx="2952328" cy="1152128"/>
          </a:xfrm>
          <a:prstGeom prst="ribbon2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5364088" y="5301208"/>
            <a:ext cx="15841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itchFamily="82" charset="0"/>
              </a:rPr>
              <a:t>m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itchFamily="82" charset="0"/>
              </a:rPr>
              <a:t>ince pie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Лента лицом вверх 23"/>
          <p:cNvSpPr/>
          <p:nvPr/>
        </p:nvSpPr>
        <p:spPr>
          <a:xfrm>
            <a:off x="2699792" y="1"/>
            <a:ext cx="3528392" cy="1152128"/>
          </a:xfrm>
          <a:prstGeom prst="ribbon2">
            <a:avLst>
              <a:gd name="adj1" fmla="val 16667"/>
              <a:gd name="adj2" fmla="val 66043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3419872" y="1"/>
            <a:ext cx="21602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itchFamily="82" charset="0"/>
              </a:rPr>
              <a:t>Christmas</a:t>
            </a:r>
          </a:p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itchFamily="82" charset="0"/>
              </a:rPr>
              <a:t>pudding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John Williams_-_Jingle Bell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676456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1" grpId="0" animBg="1"/>
      <p:bldP spid="22" grpId="0"/>
      <p:bldP spid="24" grpId="0" animBg="1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eatupnewyork.com/wp-content/uploads/2014/11/4558032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188640"/>
            <a:ext cx="7128792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i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</a:rPr>
              <a:t>Everyone is waiting for this amazing holiday – and not only in Britain!</a:t>
            </a:r>
            <a:endParaRPr lang="ru-RU" sz="3600" b="1" i="1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entury Schoolbook" pitchFamily="18" charset="0"/>
            </a:endParaRPr>
          </a:p>
        </p:txBody>
      </p:sp>
      <p:pic>
        <p:nvPicPr>
          <p:cNvPr id="33794" name="Picture 2" descr="http://spc.rc.umac.mo/wp-content/uploads/sites/5/2014/12/dfs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62549" y="2564904"/>
            <a:ext cx="4425675" cy="4109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4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www.artsfon.com/download.php?file=201411/1280x800/artsfon.com-28856.jpg"/>
          <p:cNvPicPr>
            <a:picLocks noChangeAspect="1" noChangeArrowheads="1"/>
          </p:cNvPicPr>
          <p:nvPr/>
        </p:nvPicPr>
        <p:blipFill>
          <a:blip r:embed="rId3" cstate="print">
            <a:lum bright="10000"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9024" y="764704"/>
            <a:ext cx="8784976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rington" pitchFamily="82" charset="0"/>
              </a:rPr>
              <a:t>Merry </a:t>
            </a:r>
            <a:r>
              <a:rPr lang="en-US" sz="60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rington" pitchFamily="82" charset="0"/>
              </a:rPr>
              <a:t>Christmas</a:t>
            </a:r>
          </a:p>
          <a:p>
            <a:pPr algn="ctr"/>
            <a:r>
              <a:rPr lang="en-US" sz="60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rington" pitchFamily="82" charset="0"/>
              </a:rPr>
              <a:t>And Happy New Year!</a:t>
            </a:r>
            <a:endParaRPr lang="ru-RU" sz="6000" b="1" spc="50" dirty="0">
              <a:ln w="11430"/>
              <a:solidFill>
                <a:schemeClr val="accent1">
                  <a:lumMod val="50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Jingl_-_Bells_Rock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60432" y="6309320"/>
            <a:ext cx="304800" cy="304800"/>
          </a:xfrm>
          <a:prstGeom prst="rect">
            <a:avLst/>
          </a:prstGeom>
        </p:spPr>
      </p:pic>
      <p:pic>
        <p:nvPicPr>
          <p:cNvPr id="4" name="Picture 4" descr="https://media.giphy.com/media/bMIBv0BDiTa0g/giphy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80528" y="2420888"/>
            <a:ext cx="3038738" cy="3798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2" name="Picture 8" descr="http://1.bp.blogspot.com/-U2SURg5gh-k/UM6-CA712sI/AAAAAAAAA6w/57GT2V7FGTA/s1600/Animated+Santa+Claus+Singing+Picture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2162167"/>
            <a:ext cx="3131840" cy="3653813"/>
          </a:xfrm>
          <a:prstGeom prst="rect">
            <a:avLst/>
          </a:prstGeom>
          <a:noFill/>
        </p:spPr>
      </p:pic>
      <p:pic>
        <p:nvPicPr>
          <p:cNvPr id="1034" name="Picture 10" descr="http://img22.dreamies.de/img/396/b/8akl40ctvqw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2780928"/>
            <a:ext cx="2448272" cy="33385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73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artsfon.com/pic/201408/1152x864/artsfon.com-4705.jpg"/>
          <p:cNvPicPr>
            <a:picLocks noChangeAspect="1" noChangeArrowheads="1"/>
          </p:cNvPicPr>
          <p:nvPr/>
        </p:nvPicPr>
        <p:blipFill>
          <a:blip r:embed="rId2" cstate="print">
            <a:lum bright="1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90" name="Picture 2" descr="http://gallery.yopriceville.com/var/resizes/Free-Clipart-Pictures/Christmas-PNG/Transparent_White_Christmas_Ball_PNG_Clipart.png?m=14181317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772816"/>
            <a:ext cx="3744416" cy="4484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827584" y="3068960"/>
            <a:ext cx="33843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The 25</a:t>
            </a:r>
            <a:r>
              <a:rPr lang="en-US" sz="2800" i="1" baseline="30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th</a:t>
            </a:r>
            <a:r>
              <a:rPr lang="en-US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 of December </a:t>
            </a:r>
          </a:p>
          <a:p>
            <a:pPr algn="ctr"/>
            <a:r>
              <a:rPr lang="en-US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is Christmas Day - a big Christian religious </a:t>
            </a:r>
          </a:p>
          <a:p>
            <a:pPr algn="ctr"/>
            <a:r>
              <a:rPr lang="en-US" sz="28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holiday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eatupnewyork.com/wp-content/uploads/2014/11/4558032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6" name="Green n' Red - A 2016 Holiday Song by Jeff Michaels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771800" y="260648"/>
            <a:ext cx="3024336" cy="1701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img3.goodfon.ru/original/1280x800/f/f1/okno-dekoraciya-elka-fonar-910.jpg"/>
          <p:cNvPicPr>
            <a:picLocks noChangeAspect="1" noChangeArrowheads="1"/>
          </p:cNvPicPr>
          <p:nvPr/>
        </p:nvPicPr>
        <p:blipFill>
          <a:blip r:embed="rId2" cstate="print">
            <a:lum bright="1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68" name="Picture 4" descr="http://coolimages4free.com/wp-content/uploads/2015/12/0fmLWdH2R7eVyEHhPSwc_santa_cla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64861">
            <a:off x="7116858" y="348331"/>
            <a:ext cx="1757218" cy="1916832"/>
          </a:xfrm>
          <a:prstGeom prst="round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http://gallery.yopriceville.com/var/resizes/Free-Clipart-Pictures/Christmas-PNG/Transparent_White_Christmas_Ball_PNG_Clipart.png?m=14181317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548680"/>
            <a:ext cx="4752528" cy="5691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283968" y="1916832"/>
            <a:ext cx="388843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Symbols:</a:t>
            </a:r>
          </a:p>
          <a:p>
            <a:pPr algn="ctr">
              <a:buFont typeface="Wingdings" pitchFamily="2" charset="2"/>
              <a:buChar char="ü"/>
            </a:pPr>
            <a:r>
              <a:rPr lang="en-US" sz="2800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 </a:t>
            </a:r>
            <a:r>
              <a:rPr lang="en-US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Christmas Tree</a:t>
            </a:r>
          </a:p>
          <a:p>
            <a:pPr algn="ctr">
              <a:buFont typeface="Wingdings" pitchFamily="2" charset="2"/>
              <a:buChar char="ü"/>
            </a:pPr>
            <a:r>
              <a:rPr lang="en-US" sz="2800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 </a:t>
            </a:r>
            <a:r>
              <a:rPr lang="en-US" sz="2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Santa Claus</a:t>
            </a:r>
          </a:p>
          <a:p>
            <a:pPr algn="ctr">
              <a:buFont typeface="Wingdings" pitchFamily="2" charset="2"/>
              <a:buChar char="ü"/>
            </a:pPr>
            <a:r>
              <a:rPr lang="en-US" sz="2800" i="1" dirty="0" smtClean="0">
                <a:solidFill>
                  <a:srgbClr val="E86E0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Presents</a:t>
            </a:r>
          </a:p>
          <a:p>
            <a:pPr algn="ctr">
              <a:buFont typeface="Wingdings" pitchFamily="2" charset="2"/>
              <a:buChar char="ü"/>
            </a:pPr>
            <a:r>
              <a:rPr lang="en-US" sz="2800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Christmas dinner</a:t>
            </a:r>
          </a:p>
          <a:p>
            <a:pPr algn="ctr">
              <a:buFont typeface="Wingdings" pitchFamily="2" charset="2"/>
              <a:buChar char="ü"/>
            </a:pPr>
            <a:r>
              <a:rPr lang="en-US" sz="2800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 </a:t>
            </a:r>
            <a:r>
              <a:rPr lang="en-US" sz="2800" i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Decorations &amp; fireworks</a:t>
            </a:r>
          </a:p>
          <a:p>
            <a:pPr algn="ctr">
              <a:buFont typeface="Wingdings" pitchFamily="2" charset="2"/>
              <a:buChar char="ü"/>
            </a:pPr>
            <a:r>
              <a:rPr lang="en-US" sz="2800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 </a:t>
            </a:r>
            <a:r>
              <a:rPr lang="en-US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Tangerines &amp; sweets</a:t>
            </a:r>
          </a:p>
          <a:p>
            <a:pPr algn="ctr">
              <a:buFont typeface="Wingdings" pitchFamily="2" charset="2"/>
              <a:buChar char="ü"/>
            </a:pP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pic>
        <p:nvPicPr>
          <p:cNvPr id="11270" name="Picture 6" descr="http://901901.ru/pictures/f/643/f132643/79165817342632cd097ed2992c4d712c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4581128"/>
            <a:ext cx="2520280" cy="2047728"/>
          </a:xfrm>
          <a:prstGeom prst="rect">
            <a:avLst/>
          </a:prstGeom>
          <a:noFill/>
        </p:spPr>
      </p:pic>
      <p:pic>
        <p:nvPicPr>
          <p:cNvPr id="11272" name="Picture 8" descr="http://www.publicdomainpictures.net/pictures/120000/nahled/christmas-dinner.jpg"/>
          <p:cNvPicPr>
            <a:picLocks noChangeAspect="1" noChangeArrowheads="1"/>
          </p:cNvPicPr>
          <p:nvPr/>
        </p:nvPicPr>
        <p:blipFill>
          <a:blip r:embed="rId6" cstate="print"/>
          <a:srcRect t="18421" b="18421"/>
          <a:stretch>
            <a:fillRect/>
          </a:stretch>
        </p:blipFill>
        <p:spPr bwMode="auto">
          <a:xfrm>
            <a:off x="1043608" y="2852936"/>
            <a:ext cx="2736304" cy="1728192"/>
          </a:xfrm>
          <a:prstGeom prst="round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66" name="Picture 2" descr="http://mediapanorama.ru/wp-content/uploads/2012/12/elk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294276">
            <a:off x="899592" y="332656"/>
            <a:ext cx="2016224" cy="2477075"/>
          </a:xfrm>
          <a:prstGeom prst="round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00"/>
                            </p:stCondLst>
                            <p:childTnLst>
                              <p:par>
                                <p:cTn id="2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50"/>
                            </p:stCondLst>
                            <p:childTnLst>
                              <p:par>
                                <p:cTn id="4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00"/>
                            </p:stCondLst>
                            <p:childTnLst>
                              <p:par>
                                <p:cTn id="7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300"/>
                            </p:stCondLst>
                            <p:childTnLst>
                              <p:par>
                                <p:cTn id="10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wallpapers.pub/web/wallpapers/new-year-wallpapers-2015/640x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572000" cy="68580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46" name="Picture 6" descr="http://easyday.snydle.com/files/2015/08/christmas-winter-nigh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7680" y="0"/>
            <a:ext cx="484632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emoticonswallpapers.com/wallpaper/christmas-wallpapers/Christmas%20Wallpapers%20214.jpg"/>
          <p:cNvPicPr>
            <a:picLocks noChangeAspect="1" noChangeArrowheads="1"/>
          </p:cNvPicPr>
          <p:nvPr/>
        </p:nvPicPr>
        <p:blipFill>
          <a:blip r:embed="rId2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4" name="Picture 6" descr="http://tvoiknigi.pp.ru/jevllnt/chitat_besplatno_dumay_kak_millioner_6986_1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60648"/>
            <a:ext cx="4723725" cy="295232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http://gallery.yopriceville.com/var/resizes/Free-Clipart-Pictures/Christmas-PNG/Transparent_White_Christmas_Ball_PNG_Clipart.png?m=14181317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4664"/>
            <a:ext cx="4752528" cy="5691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971600" y="2276872"/>
            <a:ext cx="33843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Christmas Day is associated with </a:t>
            </a:r>
          </a:p>
          <a:p>
            <a:pPr algn="ctr"/>
            <a:r>
              <a:rPr lang="en-US" sz="36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the birth of </a:t>
            </a:r>
          </a:p>
          <a:p>
            <a:pPr algn="ctr"/>
            <a:r>
              <a:rPr lang="en-US" sz="36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Jesus Christ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pic>
        <p:nvPicPr>
          <p:cNvPr id="17416" name="Picture 8" descr="https://www.silversurfers.com/wp-content/uploads/2014/12/bigstock-Little-year-old-angel-visiti-74844916.jpg"/>
          <p:cNvPicPr>
            <a:picLocks noChangeAspect="1" noChangeArrowheads="1"/>
          </p:cNvPicPr>
          <p:nvPr/>
        </p:nvPicPr>
        <p:blipFill>
          <a:blip r:embed="rId5" cstate="print"/>
          <a:srcRect r="19174"/>
          <a:stretch>
            <a:fillRect/>
          </a:stretch>
        </p:blipFill>
        <p:spPr bwMode="auto">
          <a:xfrm>
            <a:off x="4860032" y="3429000"/>
            <a:ext cx="3816424" cy="3147864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трелка вниз 7"/>
          <p:cNvSpPr/>
          <p:nvPr/>
        </p:nvSpPr>
        <p:spPr>
          <a:xfrm>
            <a:off x="6156176" y="3068960"/>
            <a:ext cx="1080120" cy="72008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9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9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9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emoticonswallpapers.com/wallpaper/christmas-wallpapers/Christmas%20Wallpapers%20214.jpg"/>
          <p:cNvPicPr>
            <a:picLocks noChangeAspect="1" noChangeArrowheads="1"/>
          </p:cNvPicPr>
          <p:nvPr/>
        </p:nvPicPr>
        <p:blipFill>
          <a:blip r:embed="rId3" cstate="print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36" name="Picture 4" descr="http://msnbcmedia.msn.com/i/MSNBC/Components/Interactives/Technology_Science/Space/Star-of-Bethelehem/TZ-Star-of-Bethlehe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2564904"/>
            <a:ext cx="5279208" cy="3960440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438" name="Picture 6" descr="http://static1.squarespace.com/static/53e591c3e4b0db2c5ab499f5/t/53ebc61de4b01f01359c3429/1407960664041/sta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2708920"/>
            <a:ext cx="1841742" cy="273630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3" name="Picture 2" descr="http://gallery.yopriceville.com/var/resizes/Free-Clipart-Pictures/Christmas-PNG/Transparent_White_Christmas_Ball_PNG_Clipart.png?m=141813170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4932039" cy="59066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683568" y="1412776"/>
            <a:ext cx="36004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Silent night, </a:t>
            </a:r>
            <a:endParaRPr lang="en-US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  <a:p>
            <a:pPr algn="ctr"/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holy </a:t>
            </a: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night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/>
            </a:r>
            <a:b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</a:b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All is calm, all is bright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/>
            </a:r>
            <a:b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</a:b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Round yon Virgin Mother and Child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/>
            </a:r>
            <a:b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</a:b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Holy Infant so tender and mild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/>
            </a:r>
            <a:b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</a:b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Sleep in heavenly </a:t>
            </a:r>
            <a:endParaRPr lang="en-US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  <a:p>
            <a:pPr algn="ctr"/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peace</a:t>
            </a:r>
            <a:b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</a:b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Sleep in heavenly </a:t>
            </a:r>
            <a:endParaRPr lang="en-US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  <a:p>
            <a:pPr algn="ctr"/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peace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pic>
        <p:nvPicPr>
          <p:cNvPr id="18440" name="Picture 8" descr="http://www.gifmania.ru/Animated-Gifs-Veb-dizayn/Animations-Geometry/Images-Geometric-Stars/Geometric-Stars-89830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0"/>
            <a:ext cx="3816424" cy="2880320"/>
          </a:xfrm>
          <a:prstGeom prst="rect">
            <a:avLst/>
          </a:prstGeom>
          <a:noFill/>
        </p:spPr>
      </p:pic>
      <p:pic>
        <p:nvPicPr>
          <p:cNvPr id="13" name="-_Silent_Night_Holy_Night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683568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9720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www.dailyhomedecorations.com/wp-content/uploads/2014/07/23-luscious-living-rooms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19458" name="AutoShape 2" descr="http://static.ow.ly/photos/original/7PuVC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http://img.wallpaperfolder.com/f/594EAC47F4B6/family-guy-christmas-clinton-vfjcjxin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family-guy-christmas-clinton-vfjcjx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2204864"/>
            <a:ext cx="6516932" cy="4343022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http://gallery.yopriceville.com/var/resizes/Free-Clipart-Pictures/Christmas-PNG/Transparent_White_Christmas_Ball_PNG_Clipart.png?m=14181317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0"/>
            <a:ext cx="2261949" cy="2708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635896" y="764704"/>
            <a:ext cx="21602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Christmas </a:t>
            </a:r>
          </a:p>
          <a:p>
            <a:pPr algn="ctr"/>
            <a:r>
              <a:rPr lang="en-US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is </a:t>
            </a:r>
          </a:p>
          <a:p>
            <a:pPr algn="ctr"/>
            <a:r>
              <a:rPr lang="en-US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a family holiday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countrygreatbritain.ru/wp-content/uploads/2012/09/trafalgar_square_at_night__london__engla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915816" y="26064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Every year there is a very big Christmas tree in the centre of London, on Trafalgar Square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186</Words>
  <Application>Microsoft Office PowerPoint</Application>
  <PresentationFormat>Экран (4:3)</PresentationFormat>
  <Paragraphs>46</Paragraphs>
  <Slides>18</Slides>
  <Notes>3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13</cp:revision>
  <dcterms:created xsi:type="dcterms:W3CDTF">2016-12-25T16:36:58Z</dcterms:created>
  <dcterms:modified xsi:type="dcterms:W3CDTF">2016-12-25T18:14:07Z</dcterms:modified>
</cp:coreProperties>
</file>